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9" r:id="rId3"/>
    <p:sldId id="260" r:id="rId4"/>
    <p:sldId id="259" r:id="rId5"/>
    <p:sldId id="262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4C4F6CB-01EA-4303-82AB-8596918306BD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3496666-1FB9-42D1-BBA8-D9EC89D80F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r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642918"/>
            <a:ext cx="871540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«Человек рожден для труда;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труд составляет его земное счастье,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труд — лучший хранитель человеческой нравственности,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и труд же должен быть воспитателем человека»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К.Д. Ушинский.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«Всякий труд благороден, и благороден один лишь труд».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</a:t>
            </a:r>
            <a:r>
              <a:rPr kumimoji="0" lang="ru-RU" sz="3200" b="0" i="0" u="none" strike="noStrike" cap="none" normalizeH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Карлейль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Т.                           </a:t>
            </a:r>
            <a:endParaRPr kumimoji="0" lang="ru-RU" sz="4400" b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G:\slide_7.jpg"/>
          <p:cNvPicPr>
            <a:picLocks noChangeAspect="1" noChangeArrowheads="1"/>
          </p:cNvPicPr>
          <p:nvPr/>
        </p:nvPicPr>
        <p:blipFill>
          <a:blip r:embed="rId2"/>
          <a:srcRect b="9999"/>
          <a:stretch>
            <a:fillRect/>
          </a:stretch>
        </p:blipFill>
        <p:spPr bwMode="auto">
          <a:xfrm>
            <a:off x="500034" y="642918"/>
            <a:ext cx="8149167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785926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- </a:t>
            </a:r>
            <a:r>
              <a:rPr lang="ru-RU" sz="2800" dirty="0">
                <a:solidFill>
                  <a:srgbClr val="FF0000"/>
                </a:solidFill>
              </a:rPr>
              <a:t>отличает человека от животных</a:t>
            </a:r>
            <a:r>
              <a:rPr lang="ru-RU" sz="2800" dirty="0" smtClean="0">
                <a:solidFill>
                  <a:srgbClr val="FF0000"/>
                </a:solidFill>
              </a:rPr>
              <a:t>;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2786058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- </a:t>
            </a:r>
            <a:r>
              <a:rPr lang="ru-RU" sz="2800" dirty="0">
                <a:solidFill>
                  <a:srgbClr val="FF0000"/>
                </a:solidFill>
              </a:rPr>
              <a:t>является основополагающей причиной его развития</a:t>
            </a:r>
            <a:r>
              <a:rPr lang="ru-RU" sz="2800" dirty="0" smtClean="0">
                <a:solidFill>
                  <a:srgbClr val="FF0000"/>
                </a:solidFill>
              </a:rPr>
              <a:t>;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714356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Роль </a:t>
            </a:r>
            <a:r>
              <a:rPr lang="ru-RU" sz="2800" dirty="0">
                <a:solidFill>
                  <a:srgbClr val="C00000"/>
                </a:solidFill>
              </a:rPr>
              <a:t>труда в жизни </a:t>
            </a:r>
            <a:r>
              <a:rPr lang="ru-RU" sz="2800" dirty="0" smtClean="0">
                <a:solidFill>
                  <a:srgbClr val="C00000"/>
                </a:solidFill>
              </a:rPr>
              <a:t>человека</a:t>
            </a:r>
            <a:r>
              <a:rPr lang="ru-RU" sz="28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857628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- </a:t>
            </a:r>
            <a:r>
              <a:rPr lang="ru-RU" sz="2800" dirty="0">
                <a:solidFill>
                  <a:srgbClr val="FF0000"/>
                </a:solidFill>
              </a:rPr>
              <a:t>помогает ему достичь материального благополучия.</a:t>
            </a: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928670"/>
            <a:ext cx="8215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C00000"/>
                </a:solidFill>
              </a:rPr>
              <a:t>Тема урока: </a:t>
            </a:r>
            <a:endParaRPr lang="ru-RU" sz="4400" dirty="0" smtClean="0">
              <a:solidFill>
                <a:srgbClr val="C000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«</a:t>
            </a:r>
            <a:r>
              <a:rPr lang="ru-RU" sz="4800" b="1" dirty="0">
                <a:solidFill>
                  <a:srgbClr val="C00000"/>
                </a:solidFill>
              </a:rPr>
              <a:t>Право на труд.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Трудовые </a:t>
            </a:r>
            <a:r>
              <a:rPr lang="ru-RU" sz="4800" b="1" dirty="0">
                <a:solidFill>
                  <a:srgbClr val="C00000"/>
                </a:solidFill>
              </a:rPr>
              <a:t>правоотношения»</a:t>
            </a:r>
          </a:p>
        </p:txBody>
      </p:sp>
      <p:pic>
        <p:nvPicPr>
          <p:cNvPr id="10241" name="Picture 1" descr="G:\221116_1.jpg"/>
          <p:cNvPicPr>
            <a:picLocks noChangeAspect="1" noChangeArrowheads="1"/>
          </p:cNvPicPr>
          <p:nvPr/>
        </p:nvPicPr>
        <p:blipFill>
          <a:blip r:embed="rId2" cstate="print"/>
          <a:srcRect l="12698" r="12698"/>
          <a:stretch>
            <a:fillRect/>
          </a:stretch>
        </p:blipFill>
        <p:spPr bwMode="auto">
          <a:xfrm>
            <a:off x="3571868" y="3571876"/>
            <a:ext cx="2145408" cy="28757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G:\740_118672.jpg"/>
          <p:cNvPicPr>
            <a:picLocks noChangeAspect="1" noChangeArrowheads="1"/>
          </p:cNvPicPr>
          <p:nvPr/>
        </p:nvPicPr>
        <p:blipFill>
          <a:blip r:embed="rId2"/>
          <a:srcRect l="21250" r="21250"/>
          <a:stretch>
            <a:fillRect/>
          </a:stretch>
        </p:blipFill>
        <p:spPr bwMode="auto">
          <a:xfrm>
            <a:off x="2285984" y="214290"/>
            <a:ext cx="4929222" cy="64293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7158" y="214290"/>
            <a:ext cx="8358246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1. Целесообразная деятельность человека, направленная на создание материальных и духовных ценностей, называется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_____________________.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8596" y="5286388"/>
            <a:ext cx="8358246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4. Главный правовой акт трудового права _____________________________.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1857364"/>
            <a:ext cx="8358246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2. Отношения, возникающие между людьми по поводу их непосредственного участия в процессе труда, называются _____________________________________.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8596" y="3714752"/>
            <a:ext cx="8358246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3. Отрасль права, которая регулирует общественные отношения по применению труда на предприятиях, называется _________________________________.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612845"/>
            <a:ext cx="87154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Домашнее задание: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Для </a:t>
            </a:r>
            <a:r>
              <a:rPr lang="ru-RU" sz="2400" dirty="0" smtClean="0">
                <a:solidFill>
                  <a:srgbClr val="C00000"/>
                </a:solidFill>
              </a:rPr>
              <a:t>всех </a:t>
            </a:r>
            <a:r>
              <a:rPr lang="ru-RU" sz="2400" dirty="0">
                <a:solidFill>
                  <a:srgbClr val="C00000"/>
                </a:solidFill>
              </a:rPr>
              <a:t>- § </a:t>
            </a:r>
            <a:r>
              <a:rPr lang="ru-RU" sz="2400" dirty="0" smtClean="0">
                <a:solidFill>
                  <a:srgbClr val="C00000"/>
                </a:solidFill>
              </a:rPr>
              <a:t>17.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Письменно </a:t>
            </a:r>
            <a:r>
              <a:rPr lang="ru-RU" sz="2400" dirty="0">
                <a:solidFill>
                  <a:srgbClr val="C00000"/>
                </a:solidFill>
              </a:rPr>
              <a:t>ответить на вопросы:</a:t>
            </a:r>
          </a:p>
          <a:p>
            <a:r>
              <a:rPr lang="ru-RU" sz="2400" dirty="0">
                <a:solidFill>
                  <a:srgbClr val="C00000"/>
                </a:solidFill>
              </a:rPr>
              <a:t>1.Рабочее время – это…</a:t>
            </a:r>
          </a:p>
          <a:p>
            <a:r>
              <a:rPr lang="ru-RU" sz="2400" dirty="0">
                <a:solidFill>
                  <a:srgbClr val="C00000"/>
                </a:solidFill>
              </a:rPr>
              <a:t>2.Назвать виды времени отдыха.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3.Указать нерабочие праздничные </a:t>
            </a:r>
            <a:r>
              <a:rPr lang="ru-RU" sz="2400" dirty="0" smtClean="0">
                <a:solidFill>
                  <a:srgbClr val="C00000"/>
                </a:solidFill>
              </a:rPr>
              <a:t>дни.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sz="2400" i="1" dirty="0" smtClean="0">
              <a:solidFill>
                <a:srgbClr val="C00000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Творческий </a:t>
            </a:r>
            <a:r>
              <a:rPr lang="ru-RU" sz="2400" i="1" dirty="0">
                <a:solidFill>
                  <a:srgbClr val="C00000"/>
                </a:solidFill>
              </a:rPr>
              <a:t>уровень</a:t>
            </a:r>
            <a:r>
              <a:rPr lang="ru-RU" sz="2400" dirty="0">
                <a:solidFill>
                  <a:srgbClr val="C00000"/>
                </a:solidFill>
              </a:rPr>
              <a:t> (по </a:t>
            </a:r>
            <a:r>
              <a:rPr lang="ru-RU" sz="2400" dirty="0" smtClean="0">
                <a:solidFill>
                  <a:srgbClr val="C00000"/>
                </a:solidFill>
              </a:rPr>
              <a:t>выбору).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dirty="0">
                <a:solidFill>
                  <a:srgbClr val="C00000"/>
                </a:solidFill>
              </a:rPr>
              <a:t>Составьте задачи (ситуации) на нарушение норм трудового права в отношении несовершеннолетних. Продумайте и запишите правовые пути их решения.</a:t>
            </a: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G:\befa74d476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0244" y="3244829"/>
            <a:ext cx="4043756" cy="3613171"/>
          </a:xfrm>
          <a:prstGeom prst="rect">
            <a:avLst/>
          </a:prstGeom>
          <a:noFill/>
        </p:spPr>
      </p:pic>
      <p:pic>
        <p:nvPicPr>
          <p:cNvPr id="5122" name="Picture 2" descr="G:\trud-na-ronoy-zemle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/>
          <a:stretch>
            <a:fillRect/>
          </a:stretch>
        </p:blipFill>
        <p:spPr bwMode="auto">
          <a:xfrm>
            <a:off x="0" y="3714752"/>
            <a:ext cx="3918191" cy="260985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14612" y="1714488"/>
            <a:ext cx="4143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Урок окончен. </a:t>
            </a:r>
          </a:p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Всем спасибо!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357166"/>
            <a:ext cx="6429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Всякое уменье трудом даётся. </a:t>
            </a:r>
          </a:p>
          <a:p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                                                    </a:t>
            </a:r>
            <a:r>
              <a:rPr lang="ru-RU" sz="2000" dirty="0" smtClean="0">
                <a:solidFill>
                  <a:srgbClr val="FF0000"/>
                </a:solidFill>
              </a:rPr>
              <a:t>Пословица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83</TotalTime>
  <Words>212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11</cp:revision>
  <dcterms:created xsi:type="dcterms:W3CDTF">2016-10-01T06:46:42Z</dcterms:created>
  <dcterms:modified xsi:type="dcterms:W3CDTF">2016-10-01T12:45:02Z</dcterms:modified>
</cp:coreProperties>
</file>